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6" r:id="rId1"/>
  </p:sldMasterIdLst>
  <p:notesMasterIdLst>
    <p:notesMasterId r:id="rId14"/>
  </p:notesMasterIdLst>
  <p:sldIdLst>
    <p:sldId id="314" r:id="rId2"/>
    <p:sldId id="327" r:id="rId3"/>
    <p:sldId id="4534" r:id="rId4"/>
    <p:sldId id="4553" r:id="rId5"/>
    <p:sldId id="4562" r:id="rId6"/>
    <p:sldId id="4561" r:id="rId7"/>
    <p:sldId id="4540" r:id="rId8"/>
    <p:sldId id="4557" r:id="rId9"/>
    <p:sldId id="4558" r:id="rId10"/>
    <p:sldId id="4559" r:id="rId11"/>
    <p:sldId id="4560" r:id="rId12"/>
    <p:sldId id="4563" r:id="rId1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9E021"/>
    <a:srgbClr val="A6B49D"/>
    <a:srgbClr val="9BBB59"/>
    <a:srgbClr val="EC8225"/>
    <a:srgbClr val="4F81BD"/>
    <a:srgbClr val="F18627"/>
    <a:srgbClr val="DAE3F3"/>
    <a:srgbClr val="FBE5D6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87" autoAdjust="0"/>
    <p:restoredTop sz="94725" autoAdjust="0"/>
  </p:normalViewPr>
  <p:slideViewPr>
    <p:cSldViewPr snapToGrid="0">
      <p:cViewPr varScale="1">
        <p:scale>
          <a:sx n="114" d="100"/>
          <a:sy n="114" d="100"/>
        </p:scale>
        <p:origin x="900" y="108"/>
      </p:cViewPr>
      <p:guideLst>
        <p:guide orient="horz" pos="24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C466A-BEE1-465C-8B45-A5956C557BA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1E45D-C88A-4E28-88AF-6B7BE2B1A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5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000" y="2700000"/>
            <a:ext cx="9360000" cy="82060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960000"/>
            <a:ext cx="7429500" cy="460502"/>
          </a:xfrm>
        </p:spPr>
        <p:txBody>
          <a:bodyPr>
            <a:noAutofit/>
          </a:bodyPr>
          <a:lstStyle>
            <a:lvl1pPr marL="0" indent="0" algn="ctr">
              <a:buNone/>
              <a:defRPr sz="2800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1DC9-0B63-4506-B4AA-E4A8D1C43B48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1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BA1A-C996-4F99-AA44-64C598844D07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3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00" y="3741877"/>
            <a:ext cx="8640000" cy="820600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000" y="4637090"/>
            <a:ext cx="8640000" cy="405102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B7F3-D286-483F-839A-978B09824EF8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56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01" y="900000"/>
            <a:ext cx="4608000" cy="5508000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5000" y="900000"/>
            <a:ext cx="4608000" cy="55080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67FF-9E57-4415-A5A9-1B560A30B028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7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21F-C04E-4D7F-8768-A59C2D31D459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5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FE2E-C483-47BC-85B0-2D73374A3163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2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000" y="72002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ctr">
            <a:no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000" y="900000"/>
            <a:ext cx="9360000" cy="5508000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001" y="6538419"/>
            <a:ext cx="1080000" cy="288000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1E4C7B74-565E-4AE5-8013-661177E411A4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50012" y="6538419"/>
            <a:ext cx="1080000" cy="288000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13001" y="6538419"/>
            <a:ext cx="1080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183000" y="6480000"/>
            <a:ext cx="9540000" cy="0"/>
          </a:xfrm>
          <a:prstGeom prst="line">
            <a:avLst/>
          </a:prstGeom>
          <a:ln>
            <a:solidFill>
              <a:srgbClr val="507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6246056" y="6538419"/>
            <a:ext cx="3476946" cy="247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dist"/>
            <a:r>
              <a:rPr lang="zh-TW" altLang="en-US" sz="1400" b="1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數位發展部  </a:t>
            </a:r>
            <a:r>
              <a:rPr lang="en-US" altLang="zh-TW" sz="1400" b="0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Ministry of Digital Affairs</a:t>
            </a:r>
            <a:endParaRPr lang="zh-TW" altLang="en-US" sz="1400" b="0" dirty="0">
              <a:solidFill>
                <a:srgbClr val="507C89"/>
              </a:solidFill>
              <a:latin typeface="Noto Sans TC" panose="020B0500000000000000" pitchFamily="34" charset="-120"/>
              <a:ea typeface="Noto Sans TC" panose="020B0500000000000000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00" y="72000"/>
            <a:ext cx="720000" cy="7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6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2" r:id="rId5"/>
    <p:sldLayoutId id="2147483733" r:id="rId6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1pPr>
      <a:lvl2pPr marL="68581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2pPr>
      <a:lvl3pPr marL="114302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3pPr>
      <a:lvl4pPr marL="1600240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7900" y="360000"/>
            <a:ext cx="1970201" cy="1080000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204274" y="1782738"/>
            <a:ext cx="9497455" cy="2380741"/>
            <a:chOff x="32425" y="2171306"/>
            <a:chExt cx="9497455" cy="2380741"/>
          </a:xfrm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32425" y="3590022"/>
              <a:ext cx="2019300" cy="962025"/>
            </a:xfrm>
            <a:custGeom>
              <a:avLst/>
              <a:gdLst>
                <a:gd name="T0" fmla="*/ 88 w 2320"/>
                <a:gd name="T1" fmla="*/ 696 h 792"/>
                <a:gd name="T2" fmla="*/ 88 w 2320"/>
                <a:gd name="T3" fmla="*/ 0 h 792"/>
                <a:gd name="T4" fmla="*/ 0 w 2320"/>
                <a:gd name="T5" fmla="*/ 0 h 792"/>
                <a:gd name="T6" fmla="*/ 0 w 2320"/>
                <a:gd name="T7" fmla="*/ 792 h 792"/>
                <a:gd name="T8" fmla="*/ 2320 w 2320"/>
                <a:gd name="T9" fmla="*/ 792 h 792"/>
                <a:gd name="T10" fmla="*/ 2320 w 2320"/>
                <a:gd name="T11" fmla="*/ 696 h 792"/>
                <a:gd name="T12" fmla="*/ 88 w 2320"/>
                <a:gd name="T13" fmla="*/ 696 h 792"/>
                <a:gd name="T14" fmla="*/ 0 w 2320"/>
                <a:gd name="T15" fmla="*/ 0 h 792"/>
                <a:gd name="T16" fmla="*/ 2320 w 2320"/>
                <a:gd name="T17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320" h="792">
                  <a:moveTo>
                    <a:pt x="88" y="696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792"/>
                  </a:lnTo>
                  <a:lnTo>
                    <a:pt x="2320" y="792"/>
                  </a:lnTo>
                  <a:lnTo>
                    <a:pt x="2320" y="696"/>
                  </a:lnTo>
                  <a:lnTo>
                    <a:pt x="88" y="696"/>
                  </a:lnTo>
                  <a:close/>
                </a:path>
              </a:pathLst>
            </a:custGeom>
            <a:solidFill>
              <a:srgbClr val="000000">
                <a:alpha val="67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2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kern="0">
                <a:solidFill>
                  <a:srgbClr val="000000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 rot="10800000">
              <a:off x="7605830" y="2171306"/>
              <a:ext cx="1924050" cy="962025"/>
            </a:xfrm>
            <a:custGeom>
              <a:avLst/>
              <a:gdLst>
                <a:gd name="T0" fmla="*/ 88 w 2320"/>
                <a:gd name="T1" fmla="*/ 696 h 792"/>
                <a:gd name="T2" fmla="*/ 88 w 2320"/>
                <a:gd name="T3" fmla="*/ 0 h 792"/>
                <a:gd name="T4" fmla="*/ 0 w 2320"/>
                <a:gd name="T5" fmla="*/ 0 h 792"/>
                <a:gd name="T6" fmla="*/ 0 w 2320"/>
                <a:gd name="T7" fmla="*/ 792 h 792"/>
                <a:gd name="T8" fmla="*/ 2320 w 2320"/>
                <a:gd name="T9" fmla="*/ 792 h 792"/>
                <a:gd name="T10" fmla="*/ 2320 w 2320"/>
                <a:gd name="T11" fmla="*/ 696 h 792"/>
                <a:gd name="T12" fmla="*/ 88 w 2320"/>
                <a:gd name="T13" fmla="*/ 696 h 792"/>
                <a:gd name="T14" fmla="*/ 0 w 2320"/>
                <a:gd name="T15" fmla="*/ 0 h 792"/>
                <a:gd name="T16" fmla="*/ 2320 w 2320"/>
                <a:gd name="T17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320" h="792">
                  <a:moveTo>
                    <a:pt x="88" y="696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792"/>
                  </a:lnTo>
                  <a:lnTo>
                    <a:pt x="2320" y="792"/>
                  </a:lnTo>
                  <a:lnTo>
                    <a:pt x="2320" y="696"/>
                  </a:lnTo>
                  <a:lnTo>
                    <a:pt x="88" y="696"/>
                  </a:lnTo>
                  <a:close/>
                </a:path>
              </a:pathLst>
            </a:custGeom>
            <a:solidFill>
              <a:srgbClr val="000000">
                <a:alpha val="67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2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kern="0">
                <a:solidFill>
                  <a:srgbClr val="000000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22924" y="2522144"/>
              <a:ext cx="9000000" cy="1800000"/>
            </a:xfrm>
            <a:prstGeom prst="roundRect">
              <a:avLst>
                <a:gd name="adj" fmla="val 14271"/>
              </a:avLst>
            </a:prstGeom>
            <a:gradFill rotWithShape="1">
              <a:gsLst>
                <a:gs pos="0">
                  <a:srgbClr val="00FFFF"/>
                </a:gs>
                <a:gs pos="24650">
                  <a:srgbClr val="CCFFFF"/>
                </a:gs>
                <a:gs pos="75000">
                  <a:srgbClr val="CCFFFF"/>
                </a:gs>
                <a:gs pos="50000">
                  <a:schemeClr val="bg1"/>
                </a:gs>
                <a:gs pos="100000">
                  <a:srgbClr val="00FFFF"/>
                </a:gs>
              </a:gsLst>
              <a:lin ang="2700000" scaled="1"/>
            </a:gradFill>
            <a:ln w="9525" cmpd="sng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303200" contourW="127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CCFFFF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algn="ctr" defTabSz="914423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28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數位發展部數位產業署</a:t>
              </a:r>
              <a:endParaRPr lang="en-US" altLang="zh-TW" sz="2800" b="1" dirty="0"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  <a:p>
              <a:pPr algn="ctr" defTabSz="91442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AI</a:t>
              </a:r>
              <a:r>
                <a:rPr lang="zh-TW" altLang="en-US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智慧應用服務發展環境推動計畫</a:t>
              </a:r>
            </a:p>
            <a:p>
              <a:pPr algn="ctr" defTabSz="914423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產業</a:t>
              </a:r>
              <a:r>
                <a:rPr lang="en-US" altLang="zh-TW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AI</a:t>
              </a:r>
              <a:r>
                <a:rPr lang="zh-TW" altLang="en-US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落地實證與擴散申請作業</a:t>
              </a:r>
            </a:p>
          </p:txBody>
        </p:sp>
      </p:grpSp>
      <p:sp>
        <p:nvSpPr>
          <p:cNvPr id="7" name="矩形 6"/>
          <p:cNvSpPr/>
          <p:nvPr/>
        </p:nvSpPr>
        <p:spPr>
          <a:xfrm>
            <a:off x="453000" y="4767774"/>
            <a:ext cx="9000000" cy="1135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類別二：</a:t>
            </a:r>
            <a:r>
              <a:rPr lang="en-US" altLang="zh-TW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導入服務化驗證</a:t>
            </a:r>
            <a:endParaRPr lang="en-US" altLang="zh-TW" sz="2400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提案單位：</a:t>
            </a:r>
          </a:p>
        </p:txBody>
      </p:sp>
    </p:spTree>
    <p:extLst>
      <p:ext uri="{BB962C8B-B14F-4D97-AF65-F5344CB8AC3E}">
        <p14:creationId xmlns:p14="http://schemas.microsoft.com/office/powerpoint/2010/main" val="224419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八、計畫執行團隊與委外單位說明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54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7200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r>
              <a:rPr lang="zh-TW" altLang="en-US" sz="3400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九、關鍵績效指標評估</a:t>
            </a:r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973FF082-15E7-495C-B53C-7A4C5DBD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7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7200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r>
              <a:rPr lang="zh-TW" altLang="en-US" sz="3400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十、經費說明</a:t>
            </a:r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973FF082-15E7-495C-B53C-7A4C5DBD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9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簡報大綱</a:t>
            </a:r>
            <a:r>
              <a:rPr lang="en-US" altLang="zh-TW" sz="2200" dirty="0"/>
              <a:t>(</a:t>
            </a:r>
            <a:r>
              <a:rPr lang="zh-TW" altLang="en-US" sz="2200" dirty="0"/>
              <a:t>類別二：</a:t>
            </a:r>
            <a:r>
              <a:rPr lang="en-US" altLang="zh-TW" sz="2200" dirty="0"/>
              <a:t>AI</a:t>
            </a:r>
            <a:r>
              <a:rPr lang="zh-TW" altLang="en-US" sz="2200" dirty="0"/>
              <a:t>導入服務化驗證</a:t>
            </a:r>
            <a:r>
              <a:rPr lang="en-US" altLang="zh-TW" sz="2200" dirty="0"/>
              <a:t>)</a:t>
            </a:r>
            <a:endParaRPr lang="zh-TW" altLang="en-US" sz="22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124A754-C725-49F4-A90B-0F3D9A1BDBEB}"/>
              </a:ext>
            </a:extLst>
          </p:cNvPr>
          <p:cNvSpPr txBox="1"/>
          <p:nvPr/>
        </p:nvSpPr>
        <p:spPr>
          <a:xfrm>
            <a:off x="327378" y="859857"/>
            <a:ext cx="9305622" cy="557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提案廠商基本資料</a:t>
            </a:r>
            <a:endParaRPr lang="en-US" altLang="zh-TW" sz="2400" b="1" dirty="0">
              <a:ea typeface="Noto Sans TC" panose="020B0500000000000000"/>
            </a:endParaRP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產業問題情境與需求痛點</a:t>
            </a:r>
            <a:endParaRPr lang="en-US" altLang="zh-TW" sz="2400" b="1" dirty="0">
              <a:ea typeface="Noto Sans TC" panose="020B0500000000000000"/>
            </a:endParaRP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預計導入之</a:t>
            </a:r>
            <a:r>
              <a:rPr lang="en-US" altLang="zh-TW" sz="2400" b="1" dirty="0">
                <a:ea typeface="Noto Sans TC" panose="020B0500000000000000"/>
              </a:rPr>
              <a:t>AI</a:t>
            </a:r>
            <a:r>
              <a:rPr lang="zh-TW" altLang="en-US" sz="2400" b="1" dirty="0">
                <a:ea typeface="Noto Sans TC" panose="020B0500000000000000"/>
              </a:rPr>
              <a:t>應用技術介紹</a:t>
            </a: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en-US" altLang="zh-TW" sz="2400" b="1" dirty="0">
                <a:ea typeface="Noto Sans TC" panose="020B0500000000000000"/>
              </a:rPr>
              <a:t>AI</a:t>
            </a:r>
            <a:r>
              <a:rPr lang="zh-TW" altLang="en-US" sz="2400" b="1" dirty="0">
                <a:ea typeface="Noto Sans TC" panose="020B0500000000000000"/>
              </a:rPr>
              <a:t>技術導入後服務模式與流程說明</a:t>
            </a: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資料蒐集現況、整備度、使用方式與教育訓練規劃</a:t>
            </a: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後續行銷擴散規劃</a:t>
            </a:r>
            <a:endParaRPr lang="en-US" altLang="zh-TW" sz="2400" b="1" dirty="0">
              <a:ea typeface="Noto Sans TC" panose="020B0500000000000000"/>
            </a:endParaRP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計畫推動細部說明與時程</a:t>
            </a: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計畫執行團隊與委外單位說明</a:t>
            </a: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關鍵績效指標評估</a:t>
            </a:r>
          </a:p>
          <a:p>
            <a:pPr marL="4572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經費說明</a:t>
            </a:r>
          </a:p>
        </p:txBody>
      </p:sp>
    </p:spTree>
    <p:extLst>
      <p:ext uri="{BB962C8B-B14F-4D97-AF65-F5344CB8AC3E}">
        <p14:creationId xmlns:p14="http://schemas.microsoft.com/office/powerpoint/2010/main" val="182146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7200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r>
              <a:rPr lang="zh-TW" altLang="en-US" sz="3400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一、提案廠商基本資料</a:t>
            </a:r>
          </a:p>
        </p:txBody>
      </p:sp>
      <p:sp>
        <p:nvSpPr>
          <p:cNvPr id="29" name="投影片編號版面配置區 3">
            <a:extLst>
              <a:ext uri="{FF2B5EF4-FFF2-40B4-BE49-F238E27FC236}">
                <a16:creationId xmlns:a16="http://schemas.microsoft.com/office/drawing/2014/main" id="{0B6C31F3-9365-420E-BBC9-33C97C5F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A600A7A-969C-4C32-AE7F-5AE27A59D95E}"/>
              </a:ext>
            </a:extLst>
          </p:cNvPr>
          <p:cNvSpPr txBox="1"/>
          <p:nvPr/>
        </p:nvSpPr>
        <p:spPr>
          <a:xfrm>
            <a:off x="451556" y="1083733"/>
            <a:ext cx="8997244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1. </a:t>
            </a:r>
            <a:r>
              <a:rPr lang="zh-TW" altLang="en-US" sz="2400" b="1" dirty="0">
                <a:ea typeface="Noto Sans TC" panose="020B0500000000000000"/>
              </a:rPr>
              <a:t>核心業務說明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2. </a:t>
            </a:r>
            <a:r>
              <a:rPr lang="zh-TW" altLang="en-US" sz="2400" b="1" dirty="0">
                <a:ea typeface="Noto Sans TC" panose="020B0500000000000000"/>
              </a:rPr>
              <a:t>競爭力分析說明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3. AI</a:t>
            </a:r>
            <a:r>
              <a:rPr lang="zh-TW" altLang="en-US" sz="2400" b="1" dirty="0">
                <a:ea typeface="Noto Sans TC" panose="020B0500000000000000"/>
              </a:rPr>
              <a:t>能量說明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4. </a:t>
            </a:r>
            <a:r>
              <a:rPr lang="zh-TW" altLang="en-US" sz="2400" b="1" dirty="0">
                <a:ea typeface="Noto Sans TC" panose="020B0500000000000000"/>
              </a:rPr>
              <a:t>國內或國外</a:t>
            </a:r>
            <a:r>
              <a:rPr lang="en-US" altLang="zh-TW" sz="2400" b="1" dirty="0">
                <a:ea typeface="Noto Sans TC" panose="020B0500000000000000"/>
              </a:rPr>
              <a:t>AI</a:t>
            </a:r>
            <a:r>
              <a:rPr lang="zh-TW" altLang="en-US" sz="2400" b="1" dirty="0">
                <a:ea typeface="Noto Sans TC" panose="020B0500000000000000"/>
              </a:rPr>
              <a:t>應用技術研發實績</a:t>
            </a:r>
          </a:p>
          <a:p>
            <a:pPr>
              <a:lnSpc>
                <a:spcPct val="150000"/>
              </a:lnSpc>
            </a:pPr>
            <a:endParaRPr lang="zh-TW" altLang="en-US" sz="2400" b="1" dirty="0">
              <a:ea typeface="Noto Sans TC" panose="020B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420390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二、產業問題情境與需求痛點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j-cs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20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01711" y="4246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三、預計導入之</a:t>
            </a:r>
            <a:r>
              <a:rPr lang="en-US" altLang="zh-TW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應用技術介紹</a:t>
            </a:r>
          </a:p>
          <a:p>
            <a:pPr lvl="0">
              <a:defRPr/>
            </a:pP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j-cs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22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四、</a:t>
            </a:r>
            <a:r>
              <a:rPr lang="en-US" altLang="zh-TW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技術導入後服務模式與流程說明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14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54945" y="432727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五、資料蒐集現況、整備度、使用方式與教育訓練規劃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六、後續行銷擴散規劃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27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七、計畫推動細部說明與時程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91111"/>
      </p:ext>
    </p:extLst>
  </p:cSld>
  <p:clrMapOvr>
    <a:masterClrMapping/>
  </p:clrMapOvr>
</p:sld>
</file>

<file path=ppt/theme/theme1.xml><?xml version="1.0" encoding="utf-8"?>
<a:theme xmlns:a="http://schemas.openxmlformats.org/drawingml/2006/main" name="1_Contents Slide Master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9692</TotalTime>
  <Words>229</Words>
  <Application>Microsoft Office PowerPoint</Application>
  <PresentationFormat>A4 紙張 (210x297 公釐)</PresentationFormat>
  <Paragraphs>41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Noto Sans TC</vt:lpstr>
      <vt:lpstr>思源黑體 TW</vt:lpstr>
      <vt:lpstr>Arial</vt:lpstr>
      <vt:lpstr>Calibri</vt:lpstr>
      <vt:lpstr>1_Contents Slide Master</vt:lpstr>
      <vt:lpstr>PowerPoint 簡報</vt:lpstr>
      <vt:lpstr>簡報大綱(類別二：AI導入服務化驗證)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優群 智慧產業服務中心</cp:lastModifiedBy>
  <cp:revision>463</cp:revision>
  <cp:lastPrinted>2023-02-22T09:26:26Z</cp:lastPrinted>
  <dcterms:created xsi:type="dcterms:W3CDTF">2018-04-24T17:14:44Z</dcterms:created>
  <dcterms:modified xsi:type="dcterms:W3CDTF">2023-02-23T06:15:02Z</dcterms:modified>
</cp:coreProperties>
</file>